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93" r:id="rId3"/>
    <p:sldId id="257" r:id="rId4"/>
    <p:sldId id="317" r:id="rId5"/>
    <p:sldId id="318" r:id="rId6"/>
    <p:sldId id="321" r:id="rId7"/>
    <p:sldId id="322" r:id="rId8"/>
    <p:sldId id="319" r:id="rId9"/>
    <p:sldId id="32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dirty="0"/>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5/5/2020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No.4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Secondary Storage Devices</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5100" b="1" dirty="0" smtClean="0">
                <a:effectLst/>
                <a:latin typeface="Times New Roman" panose="02020603050405020304" pitchFamily="18" charset="0"/>
                <a:cs typeface="Times New Roman" panose="02020603050405020304" pitchFamily="18" charset="0"/>
              </a:rPr>
              <a:t>Optical Storage Devices</a:t>
            </a:r>
          </a:p>
          <a:p>
            <a:r>
              <a:rPr lang="en-US" sz="3200" dirty="0" smtClean="0">
                <a:latin typeface="Times New Roman" panose="02020603050405020304" pitchFamily="18" charset="0"/>
                <a:cs typeface="Times New Roman" panose="02020603050405020304" pitchFamily="18" charset="0"/>
              </a:rPr>
              <a:t>         </a:t>
            </a:r>
            <a:endParaRPr lang="en-US" sz="3200" b="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Optical storage Devices</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Optical </a:t>
            </a:r>
            <a:r>
              <a:rPr lang="en-US" sz="2400" dirty="0">
                <a:latin typeface="Times New Roman" panose="02020603050405020304" pitchFamily="18" charset="0"/>
                <a:cs typeface="Times New Roman" panose="02020603050405020304" pitchFamily="18" charset="0"/>
              </a:rPr>
              <a:t>storage systems store and read data using light, often storing information on what is called an optical disk. The most popular types of optical storage devices are drives that read and write CDs, DVDs and Blu-ray disks. Scientists continue to explore ways to cram more data onto disks that can fit into a compact space.</a:t>
            </a:r>
          </a:p>
          <a:p>
            <a:pPr algn="just"/>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a:latin typeface="Times New Roman" panose="02020603050405020304" pitchFamily="18" charset="0"/>
                <a:cs typeface="Times New Roman" panose="02020603050405020304" pitchFamily="18" charset="0"/>
              </a:rPr>
              <a:t>CD </a:t>
            </a:r>
            <a:r>
              <a:rPr lang="en-US" sz="3600" b="1" dirty="0" smtClean="0">
                <a:latin typeface="Times New Roman" panose="02020603050405020304" pitchFamily="18" charset="0"/>
                <a:cs typeface="Times New Roman" panose="02020603050405020304" pitchFamily="18" charset="0"/>
              </a:rPr>
              <a:t>ROM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CD </a:t>
            </a:r>
            <a:r>
              <a:rPr lang="en-US" sz="2400" dirty="0">
                <a:latin typeface="Times New Roman" panose="02020603050405020304" pitchFamily="18" charset="0"/>
                <a:cs typeface="Times New Roman" panose="02020603050405020304" pitchFamily="18" charset="0"/>
              </a:rPr>
              <a:t>stands for "Compact Disc Read-Only Memory." A CD-ROM is a CD that can be read by a machine with an optical drive.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"ROM" part of the word means that the data on the disk is "read-only" or cannot be changed or erased.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first CD-ROMs could carry around 600 MB of data.</a:t>
            </a:r>
          </a:p>
          <a:p>
            <a:pPr algn="just"/>
            <a:r>
              <a:rPr lang="en-US" sz="2400" dirty="0" smtClean="0">
                <a:latin typeface="Times New Roman" panose="02020603050405020304" pitchFamily="18" charset="0"/>
                <a:cs typeface="Times New Roman" panose="02020603050405020304" pitchFamily="18" charset="0"/>
              </a:rPr>
              <a:t>CD-ROM is typically used to store software programs. CDs can store audio and video data, as well as text and program instructions</a:t>
            </a:r>
          </a:p>
        </p:txBody>
      </p:sp>
      <p:pic>
        <p:nvPicPr>
          <p:cNvPr id="4" name="Picture 3" descr="Recordable CD"/>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24400"/>
            <a:ext cx="2490070" cy="1981200"/>
          </a:xfrm>
          <a:prstGeom prst="rect">
            <a:avLst/>
          </a:prstGeom>
          <a:noFill/>
          <a:ln>
            <a:noFill/>
          </a:ln>
        </p:spPr>
      </p:pic>
    </p:spTree>
    <p:extLst>
      <p:ext uri="{BB962C8B-B14F-4D97-AF65-F5344CB8AC3E}">
        <p14:creationId xmlns:p14="http://schemas.microsoft.com/office/powerpoint/2010/main" val="9223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CD ROM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During the 1990s, CD-ROMs were popularly used to distribute software and data for computers and fourth generation video game consoles.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Early </a:t>
            </a:r>
            <a:r>
              <a:rPr lang="en-US" sz="2400" dirty="0">
                <a:latin typeface="Times New Roman" panose="02020603050405020304" pitchFamily="18" charset="0"/>
                <a:cs typeface="Times New Roman" panose="02020603050405020304" pitchFamily="18" charset="0"/>
              </a:rPr>
              <a:t>CD-ROM drives were called single speed, and read data at a rate of 150 </a:t>
            </a:r>
            <a:r>
              <a:rPr lang="en-US" sz="2400" dirty="0" err="1">
                <a:latin typeface="Times New Roman" panose="02020603050405020304" pitchFamily="18" charset="0"/>
                <a:cs typeface="Times New Roman" panose="02020603050405020304" pitchFamily="18" charset="0"/>
              </a:rPr>
              <a:t>KBps</a:t>
            </a:r>
            <a:r>
              <a:rPr lang="en-US" sz="2400" dirty="0">
                <a:latin typeface="Times New Roman" panose="02020603050405020304" pitchFamily="18" charset="0"/>
                <a:cs typeface="Times New Roman" panose="02020603050405020304" pitchFamily="18" charset="0"/>
              </a:rPr>
              <a:t>. (Hard disks transfer data at rates of 5 – 15 </a:t>
            </a:r>
            <a:r>
              <a:rPr lang="en-US" sz="2400" dirty="0" err="1">
                <a:latin typeface="Times New Roman" panose="02020603050405020304" pitchFamily="18" charset="0"/>
                <a:cs typeface="Times New Roman" panose="02020603050405020304" pitchFamily="18" charset="0"/>
              </a:rPr>
              <a:t>MBps</a:t>
            </a:r>
            <a:r>
              <a:rPr lang="en-US" sz="2400" dirty="0">
                <a:latin typeface="Times New Roman" panose="02020603050405020304" pitchFamily="18" charset="0"/>
                <a:cs typeface="Times New Roman" panose="02020603050405020304" pitchFamily="18" charset="0"/>
              </a:rPr>
              <a:t>). CD-ROM drives now can transfer data at speeds of up to 7800 </a:t>
            </a:r>
            <a:r>
              <a:rPr lang="en-US" sz="2400" dirty="0" err="1">
                <a:latin typeface="Times New Roman" panose="02020603050405020304" pitchFamily="18" charset="0"/>
                <a:cs typeface="Times New Roman" panose="02020603050405020304" pitchFamily="18" charset="0"/>
              </a:rPr>
              <a:t>KBps</a:t>
            </a:r>
            <a:r>
              <a:rPr lang="en-US" sz="2400" dirty="0">
                <a:latin typeface="Times New Roman" panose="02020603050405020304" pitchFamily="18" charset="0"/>
                <a:cs typeface="Times New Roman" panose="02020603050405020304" pitchFamily="18" charset="0"/>
              </a:rPr>
              <a:t>. Data transfer speeds are getting faster. </a:t>
            </a:r>
          </a:p>
          <a:p>
            <a:pPr algn="just"/>
            <a:endParaRPr lang="en-US" sz="2400" dirty="0">
              <a:latin typeface="Times New Roman" panose="02020603050405020304" pitchFamily="18" charset="0"/>
              <a:cs typeface="Times New Roman" panose="02020603050405020304" pitchFamily="18" charset="0"/>
            </a:endParaRPr>
          </a:p>
        </p:txBody>
      </p:sp>
      <p:pic>
        <p:nvPicPr>
          <p:cNvPr id="5" name="Picture 4" descr="C:\Users\User\Downloads\e1f54cda9e884dc7b17e777b82278466.jpg"/>
          <p:cNvPicPr/>
          <p:nvPr/>
        </p:nvPicPr>
        <p:blipFill rotWithShape="1">
          <a:blip r:embed="rId2">
            <a:extLst>
              <a:ext uri="{28A0092B-C50C-407E-A947-70E740481C1C}">
                <a14:useLocalDpi xmlns:a14="http://schemas.microsoft.com/office/drawing/2010/main" val="0"/>
              </a:ext>
            </a:extLst>
          </a:blip>
          <a:srcRect r="23215" b="30915"/>
          <a:stretch/>
        </p:blipFill>
        <p:spPr bwMode="auto">
          <a:xfrm>
            <a:off x="3657600" y="4724400"/>
            <a:ext cx="3505200" cy="1905000"/>
          </a:xfrm>
          <a:prstGeom prst="rect">
            <a:avLst/>
          </a:prstGeom>
          <a:noFill/>
          <a:ln>
            <a:noFill/>
          </a:ln>
        </p:spPr>
      </p:pic>
    </p:spTree>
    <p:extLst>
      <p:ext uri="{BB962C8B-B14F-4D97-AF65-F5344CB8AC3E}">
        <p14:creationId xmlns:p14="http://schemas.microsoft.com/office/powerpoint/2010/main" val="182983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a:latin typeface="Times New Roman" panose="02020603050405020304" pitchFamily="18" charset="0"/>
                <a:cs typeface="Times New Roman" panose="02020603050405020304" pitchFamily="18" charset="0"/>
              </a:rPr>
              <a:t>CD-R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20000"/>
              </a:lnSpc>
            </a:pPr>
            <a:r>
              <a:rPr lang="en-US" altLang="en-US" sz="2400" dirty="0">
                <a:latin typeface="Times New Roman" panose="02020603050405020304" pitchFamily="18" charset="0"/>
                <a:cs typeface="Times New Roman" panose="02020603050405020304" pitchFamily="18" charset="0"/>
              </a:rPr>
              <a:t>CD-R (CD-recordable) allows end users to record their own data on CDs. Data can be burned onto these once and thereafter cannot be </a:t>
            </a:r>
            <a:r>
              <a:rPr lang="en-US" altLang="en-US" sz="2400" dirty="0" smtClean="0">
                <a:latin typeface="Times New Roman" panose="02020603050405020304" pitchFamily="18" charset="0"/>
                <a:cs typeface="Times New Roman" panose="02020603050405020304" pitchFamily="18" charset="0"/>
              </a:rPr>
              <a:t>changed.</a:t>
            </a:r>
          </a:p>
          <a:p>
            <a:pPr algn="just">
              <a:lnSpc>
                <a:spcPct val="120000"/>
              </a:lnSpc>
            </a:pPr>
            <a:r>
              <a:rPr lang="en-US" altLang="en-US" sz="2400" dirty="0" smtClean="0">
                <a:latin typeface="Times New Roman" panose="02020603050405020304" pitchFamily="18" charset="0"/>
                <a:cs typeface="Times New Roman" panose="02020603050405020304" pitchFamily="18" charset="0"/>
              </a:rPr>
              <a:t>This </a:t>
            </a:r>
            <a:r>
              <a:rPr lang="en-US" altLang="en-US" sz="2400" dirty="0">
                <a:latin typeface="Times New Roman" panose="02020603050405020304" pitchFamily="18" charset="0"/>
                <a:cs typeface="Times New Roman" panose="02020603050405020304" pitchFamily="18" charset="0"/>
              </a:rPr>
              <a:t>makes CD-Rs great for permanent </a:t>
            </a:r>
            <a:r>
              <a:rPr lang="en-US" altLang="en-US" sz="2400" dirty="0" smtClean="0">
                <a:latin typeface="Times New Roman" panose="02020603050405020304" pitchFamily="18" charset="0"/>
                <a:cs typeface="Times New Roman" panose="02020603050405020304" pitchFamily="18" charset="0"/>
              </a:rPr>
              <a:t>backup.</a:t>
            </a:r>
          </a:p>
          <a:p>
            <a:pPr algn="just">
              <a:lnSpc>
                <a:spcPct val="120000"/>
              </a:lnSpc>
            </a:pP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CD-R is write once, read </a:t>
            </a:r>
            <a:r>
              <a:rPr lang="en-US" altLang="en-US" sz="2400" dirty="0" smtClean="0">
                <a:latin typeface="Times New Roman" panose="02020603050405020304" pitchFamily="18" charset="0"/>
                <a:cs typeface="Times New Roman" panose="02020603050405020304" pitchFamily="18" charset="0"/>
              </a:rPr>
              <a:t>many.</a:t>
            </a:r>
          </a:p>
          <a:p>
            <a:pPr algn="just">
              <a:lnSpc>
                <a:spcPct val="120000"/>
              </a:lnSpc>
            </a:pP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dye layer allows writing of data to this </a:t>
            </a:r>
            <a:r>
              <a:rPr lang="en-US" altLang="en-US" sz="2400" dirty="0" smtClean="0">
                <a:latin typeface="Times New Roman" panose="02020603050405020304" pitchFamily="18" charset="0"/>
                <a:cs typeface="Times New Roman" panose="02020603050405020304" pitchFamily="18" charset="0"/>
              </a:rPr>
              <a:t>disk.</a:t>
            </a:r>
            <a:endParaRPr lang="en-US" alt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764" y="4481186"/>
            <a:ext cx="2816225" cy="208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505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a:latin typeface="Times New Roman" panose="02020603050405020304" pitchFamily="18" charset="0"/>
                <a:cs typeface="Times New Roman" panose="02020603050405020304" pitchFamily="18" charset="0"/>
              </a:rPr>
              <a:t>CD-RW</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lnSpc>
                <a:spcPct val="120000"/>
              </a:lnSpc>
            </a:pPr>
            <a:r>
              <a:rPr lang="en-US" altLang="en-US" sz="2400" dirty="0">
                <a:latin typeface="Times New Roman" panose="02020603050405020304" pitchFamily="18" charset="0"/>
                <a:cs typeface="Times New Roman" panose="02020603050405020304" pitchFamily="18" charset="0"/>
              </a:rPr>
              <a:t>CD-RW (CD rewriteable</a:t>
            </a: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t>
            </a:r>
          </a:p>
          <a:p>
            <a:pPr algn="just">
              <a:lnSpc>
                <a:spcPct val="120000"/>
              </a:lnSpc>
            </a:pPr>
            <a:r>
              <a:rPr lang="en-US" altLang="en-US" sz="2400" dirty="0" smtClean="0">
                <a:latin typeface="Times New Roman" panose="02020603050405020304" pitchFamily="18" charset="0"/>
                <a:cs typeface="Times New Roman" panose="02020603050405020304" pitchFamily="18" charset="0"/>
              </a:rPr>
              <a:t>These </a:t>
            </a:r>
            <a:r>
              <a:rPr lang="en-US" altLang="en-US" sz="2400" dirty="0">
                <a:latin typeface="Times New Roman" panose="02020603050405020304" pitchFamily="18" charset="0"/>
                <a:cs typeface="Times New Roman" panose="02020603050405020304" pitchFamily="18" charset="0"/>
              </a:rPr>
              <a:t>became available in </a:t>
            </a:r>
            <a:r>
              <a:rPr lang="en-US" altLang="en-US" sz="2400" dirty="0" smtClean="0">
                <a:latin typeface="Times New Roman" panose="02020603050405020304" pitchFamily="18" charset="0"/>
                <a:cs typeface="Times New Roman" panose="02020603050405020304" pitchFamily="18" charset="0"/>
              </a:rPr>
              <a:t>1997.</a:t>
            </a:r>
            <a:endParaRPr lang="en-US" altLang="en-US" sz="2400" dirty="0">
              <a:latin typeface="Times New Roman" panose="02020603050405020304" pitchFamily="18" charset="0"/>
              <a:cs typeface="Times New Roman" panose="02020603050405020304" pitchFamily="18" charset="0"/>
            </a:endParaRPr>
          </a:p>
          <a:p>
            <a:pPr algn="just"/>
            <a:r>
              <a:rPr lang="en-US" altLang="en-US" sz="2400" dirty="0">
                <a:latin typeface="Times New Roman" panose="02020603050405020304" pitchFamily="18" charset="0"/>
                <a:cs typeface="Times New Roman" panose="02020603050405020304" pitchFamily="18" charset="0"/>
              </a:rPr>
              <a:t>While a prerecorded CD has its information permanently stamped into its polycarbonate plastic substrate layer, a CD-RW disc contains a phase-change alloy recording </a:t>
            </a:r>
            <a:r>
              <a:rPr lang="en-US" altLang="en-US" sz="2400" dirty="0" smtClean="0">
                <a:latin typeface="Times New Roman" panose="02020603050405020304" pitchFamily="18" charset="0"/>
                <a:cs typeface="Times New Roman" panose="02020603050405020304" pitchFamily="18" charset="0"/>
              </a:rPr>
              <a:t>layer.</a:t>
            </a:r>
          </a:p>
          <a:p>
            <a:pPr algn="just"/>
            <a:r>
              <a:rPr lang="en-US" altLang="en-US" sz="2400" dirty="0" smtClean="0">
                <a:latin typeface="Times New Roman" panose="02020603050405020304" pitchFamily="18" charset="0"/>
                <a:cs typeface="Times New Roman" panose="02020603050405020304" pitchFamily="18" charset="0"/>
              </a:rPr>
              <a:t>An </a:t>
            </a:r>
            <a:r>
              <a:rPr lang="en-US" altLang="en-US" sz="2400" dirty="0">
                <a:latin typeface="Times New Roman" panose="02020603050405020304" pitchFamily="18" charset="0"/>
                <a:cs typeface="Times New Roman" panose="02020603050405020304" pitchFamily="18" charset="0"/>
              </a:rPr>
              <a:t>infra-red laser beam is used to heat (at 400</a:t>
            </a:r>
            <a:r>
              <a:rPr lang="en-US" altLang="en-US" sz="2400" baseline="30000" dirty="0">
                <a:latin typeface="Times New Roman" panose="02020603050405020304" pitchFamily="18" charset="0"/>
                <a:cs typeface="Times New Roman" panose="02020603050405020304" pitchFamily="18" charset="0"/>
              </a:rPr>
              <a:t>o</a:t>
            </a:r>
            <a:r>
              <a:rPr lang="en-US" altLang="en-US" sz="2400" dirty="0">
                <a:latin typeface="Times New Roman" panose="02020603050405020304" pitchFamily="18" charset="0"/>
                <a:cs typeface="Times New Roman" panose="02020603050405020304" pitchFamily="18" charset="0"/>
              </a:rPr>
              <a:t>C) and melt, the crystallized recording layer into a fluid state or to freeze it at a lower temperature back to its crystalline state. </a:t>
            </a:r>
            <a:endParaRPr lang="en-US" altLang="en-US" sz="2400" dirty="0" smtClean="0">
              <a:latin typeface="Times New Roman" panose="02020603050405020304" pitchFamily="18" charset="0"/>
              <a:cs typeface="Times New Roman" panose="02020603050405020304" pitchFamily="18" charset="0"/>
            </a:endParaRPr>
          </a:p>
          <a:p>
            <a:pPr algn="just"/>
            <a:r>
              <a:rPr lang="en-US" altLang="en-US" sz="2400" dirty="0" smtClean="0">
                <a:latin typeface="Times New Roman" panose="02020603050405020304" pitchFamily="18" charset="0"/>
                <a:cs typeface="Times New Roman" panose="02020603050405020304" pitchFamily="18" charset="0"/>
              </a:rPr>
              <a:t>In </a:t>
            </a:r>
            <a:r>
              <a:rPr lang="en-US" altLang="en-US" sz="2400" dirty="0">
                <a:latin typeface="Times New Roman" panose="02020603050405020304" pitchFamily="18" charset="0"/>
                <a:cs typeface="Times New Roman" panose="02020603050405020304" pitchFamily="18" charset="0"/>
              </a:rPr>
              <a:t>this way previous data is ‘erased’ and new data can be written (burned</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87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DVD-ROM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Digital </a:t>
            </a:r>
            <a:r>
              <a:rPr lang="en-US" sz="2400" dirty="0">
                <a:latin typeface="Times New Roman" panose="02020603050405020304" pitchFamily="18" charset="0"/>
                <a:cs typeface="Times New Roman" panose="02020603050405020304" pitchFamily="18" charset="0"/>
              </a:rPr>
              <a:t>versatile disc-read only memory (DVD-ROM</a:t>
            </a:r>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first DVD-ROMs were produced in Japan in November 1996. It was launched in the United States in March 1997.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It is a read-only digital versatile disc (DVD) commonly used for storing large software applications. </a:t>
            </a:r>
          </a:p>
          <a:p>
            <a:pPr algn="just"/>
            <a:endParaRPr lang="en-US" sz="2400"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694430" y="4305300"/>
            <a:ext cx="2706370" cy="2247900"/>
          </a:xfrm>
          <a:prstGeom prst="rect">
            <a:avLst/>
          </a:prstGeom>
        </p:spPr>
      </p:pic>
    </p:spTree>
    <p:extLst>
      <p:ext uri="{BB962C8B-B14F-4D97-AF65-F5344CB8AC3E}">
        <p14:creationId xmlns:p14="http://schemas.microsoft.com/office/powerpoint/2010/main" val="264290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DVD ROM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It is similar to a compact disk-read only memory (CD-ROM) but has a larger capacity.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DVD-ROM stores about 4.38 GB of data. Normally, a CD-ROM stores 650 MB of data.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DVD-ROM indefinitely holds data files that cannot be modified, overwritten or erased.</a:t>
            </a:r>
          </a:p>
          <a:p>
            <a:pPr algn="just"/>
            <a:endParaRPr lang="en-US"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962400"/>
            <a:ext cx="3505200" cy="2190750"/>
          </a:xfrm>
          <a:prstGeom prst="rect">
            <a:avLst/>
          </a:prstGeom>
          <a:noFill/>
          <a:ln>
            <a:noFill/>
          </a:ln>
        </p:spPr>
      </p:pic>
    </p:spTree>
    <p:extLst>
      <p:ext uri="{BB962C8B-B14F-4D97-AF65-F5344CB8AC3E}">
        <p14:creationId xmlns:p14="http://schemas.microsoft.com/office/powerpoint/2010/main" val="4006945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1033</TotalTime>
  <Words>349</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Chapter No.4  Secondary Storage Devices</vt:lpstr>
      <vt:lpstr>PowerPoint Presentation</vt:lpstr>
      <vt:lpstr>Optical storage Devices</vt:lpstr>
      <vt:lpstr>CD ROM</vt:lpstr>
      <vt:lpstr>CD ROM</vt:lpstr>
      <vt:lpstr>CD-R</vt:lpstr>
      <vt:lpstr>CD-RW</vt:lpstr>
      <vt:lpstr>DVD-ROM</vt:lpstr>
      <vt:lpstr>DVD ROM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326</cp:revision>
  <dcterms:created xsi:type="dcterms:W3CDTF">2015-09-13T05:42:29Z</dcterms:created>
  <dcterms:modified xsi:type="dcterms:W3CDTF">2020-05-05T15:41:24Z</dcterms:modified>
</cp:coreProperties>
</file>